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B0F5508-F08E-4828-A350-FFEEF2415B84}" type="datetimeFigureOut">
              <a:rPr lang="en-US" smtClean="0"/>
              <a:t>9/30/2015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706F976-9AB1-43D6-81D6-83F3493B9790}"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0F5508-F08E-4828-A350-FFEEF2415B84}"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0F5508-F08E-4828-A350-FFEEF2415B84}"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0F5508-F08E-4828-A350-FFEEF2415B84}"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0F5508-F08E-4828-A350-FFEEF2415B84}"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B0F5508-F08E-4828-A350-FFEEF2415B84}"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06F976-9AB1-43D6-81D6-83F3493B9790}"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0F5508-F08E-4828-A350-FFEEF2415B84}" type="datetimeFigureOut">
              <a:rPr lang="en-US" smtClean="0"/>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0F5508-F08E-4828-A350-FFEEF2415B84}" type="datetimeFigureOut">
              <a:rPr lang="en-US" smtClean="0"/>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0F5508-F08E-4828-A350-FFEEF2415B84}" type="datetimeFigureOut">
              <a:rPr lang="en-US" smtClean="0"/>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B0F5508-F08E-4828-A350-FFEEF2415B84}" type="datetimeFigureOut">
              <a:rPr lang="en-US" smtClean="0"/>
              <a:t>9/30/2015</a:t>
            </a:fld>
            <a:endParaRPr lang="en-US"/>
          </a:p>
        </p:txBody>
      </p:sp>
      <p:sp>
        <p:nvSpPr>
          <p:cNvPr id="7" name="Slide Number Placeholder 6"/>
          <p:cNvSpPr>
            <a:spLocks noGrp="1"/>
          </p:cNvSpPr>
          <p:nvPr>
            <p:ph type="sldNum" sz="quarter" idx="12"/>
          </p:nvPr>
        </p:nvSpPr>
        <p:spPr/>
        <p:txBody>
          <a:bodyPr/>
          <a:lstStyle/>
          <a:p>
            <a:fld id="{E706F976-9AB1-43D6-81D6-83F3493B9790}"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0F5508-F08E-4828-A350-FFEEF2415B84}" type="datetimeFigureOut">
              <a:rPr lang="en-US" smtClean="0"/>
              <a:t>9/30/2015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706F976-9AB1-43D6-81D6-83F3493B979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B0F5508-F08E-4828-A350-FFEEF2415B84}" type="datetimeFigureOut">
              <a:rPr lang="en-US" smtClean="0"/>
              <a:t>9/30/2015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706F976-9AB1-43D6-81D6-83F3493B979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Mrs. Dalloway</a:t>
            </a:r>
            <a:endParaRPr lang="en-US" dirty="0"/>
          </a:p>
        </p:txBody>
      </p:sp>
      <p:sp>
        <p:nvSpPr>
          <p:cNvPr id="3" name="Subtitle 2"/>
          <p:cNvSpPr>
            <a:spLocks noGrp="1"/>
          </p:cNvSpPr>
          <p:nvPr>
            <p:ph type="subTitle" idx="1"/>
          </p:nvPr>
        </p:nvSpPr>
        <p:spPr/>
        <p:txBody>
          <a:bodyPr/>
          <a:lstStyle/>
          <a:p>
            <a:r>
              <a:rPr lang="en-US" dirty="0" smtClean="0"/>
              <a:t>A Day in the Life</a:t>
            </a:r>
            <a:endParaRPr lang="en-US" dirty="0"/>
          </a:p>
        </p:txBody>
      </p:sp>
    </p:spTree>
    <p:extLst>
      <p:ext uri="{BB962C8B-B14F-4D97-AF65-F5344CB8AC3E}">
        <p14:creationId xmlns:p14="http://schemas.microsoft.com/office/powerpoint/2010/main" val="546285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 of Consciousness</a:t>
            </a:r>
            <a:endParaRPr lang="en-US" dirty="0"/>
          </a:p>
        </p:txBody>
      </p:sp>
      <p:sp>
        <p:nvSpPr>
          <p:cNvPr id="3" name="Content Placeholder 2"/>
          <p:cNvSpPr>
            <a:spLocks noGrp="1"/>
          </p:cNvSpPr>
          <p:nvPr>
            <p:ph idx="1"/>
          </p:nvPr>
        </p:nvSpPr>
        <p:spPr/>
        <p:txBody>
          <a:bodyPr>
            <a:normAutofit fontScale="92500" lnSpcReduction="10000"/>
          </a:bodyPr>
          <a:lstStyle/>
          <a:p>
            <a:r>
              <a:rPr lang="en-US" altLang="zh-TW" dirty="0" smtClean="0">
                <a:latin typeface="+mj-lt"/>
              </a:rPr>
              <a:t>“…to </a:t>
            </a:r>
            <a:r>
              <a:rPr lang="en-US" altLang="zh-TW" dirty="0">
                <a:latin typeface="+mj-lt"/>
              </a:rPr>
              <a:t>describe the unbroken flow of thought and awareness in the waking mind; it has since been adopted to describe a narrative method in modern fiction.  Long passages of introspection, describing in some detail what passes through a character’s </a:t>
            </a:r>
            <a:r>
              <a:rPr lang="en-US" altLang="zh-TW" dirty="0" smtClean="0">
                <a:latin typeface="+mj-lt"/>
              </a:rPr>
              <a:t>mind…”</a:t>
            </a:r>
            <a:endParaRPr lang="en-US" altLang="zh-TW" dirty="0">
              <a:latin typeface="+mj-lt"/>
            </a:endParaRPr>
          </a:p>
          <a:p>
            <a:r>
              <a:rPr lang="en-US" altLang="zh-TW" dirty="0">
                <a:latin typeface="+mj-lt"/>
              </a:rPr>
              <a:t>“… the continuous flow of a character’s mental process, in which sense perceptions mingle with conscious and half-conscious thoughts, memories, expectations, feelings, and random </a:t>
            </a:r>
            <a:r>
              <a:rPr lang="en-US" altLang="zh-TW" dirty="0" smtClean="0">
                <a:latin typeface="+mj-lt"/>
              </a:rPr>
              <a:t>associations”</a:t>
            </a:r>
            <a:endParaRPr lang="en-US" dirty="0">
              <a:latin typeface="+mj-lt"/>
            </a:endParaRPr>
          </a:p>
        </p:txBody>
      </p:sp>
    </p:spTree>
    <p:extLst>
      <p:ext uri="{BB962C8B-B14F-4D97-AF65-F5344CB8AC3E}">
        <p14:creationId xmlns:p14="http://schemas.microsoft.com/office/powerpoint/2010/main" val="1667363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Woolf’s goal?</a:t>
            </a:r>
            <a:endParaRPr lang="en-US" dirty="0"/>
          </a:p>
        </p:txBody>
      </p:sp>
      <p:sp>
        <p:nvSpPr>
          <p:cNvPr id="3" name="Content Placeholder 2"/>
          <p:cNvSpPr>
            <a:spLocks noGrp="1"/>
          </p:cNvSpPr>
          <p:nvPr>
            <p:ph idx="1"/>
          </p:nvPr>
        </p:nvSpPr>
        <p:spPr/>
        <p:txBody>
          <a:bodyPr/>
          <a:lstStyle/>
          <a:p>
            <a:r>
              <a:rPr lang="en-US" altLang="zh-TW" dirty="0"/>
              <a:t>Woolf's goal is to move steadily away from traditional forms of fiction, to come "closer to life," to capture the moments of life, even though those times make life both terribly wonderful and completely unbearable.</a:t>
            </a:r>
            <a:r>
              <a:rPr lang="en-US" altLang="zh-TW" dirty="0">
                <a:solidFill>
                  <a:srgbClr val="000000"/>
                </a:solidFill>
                <a:effectLst>
                  <a:outerShdw blurRad="38100" dist="38100" dir="2700000" algn="tl">
                    <a:srgbClr val="FFFFFF"/>
                  </a:outerShdw>
                </a:effectLst>
              </a:rPr>
              <a:t> </a:t>
            </a:r>
            <a:endParaRPr lang="zh-TW" altLang="en-US" dirty="0">
              <a:solidFill>
                <a:srgbClr val="000000"/>
              </a:solidFill>
              <a:effectLst>
                <a:outerShdw blurRad="38100" dist="38100" dir="2700000" algn="tl">
                  <a:srgbClr val="FFFFFF"/>
                </a:outerShdw>
              </a:effectLst>
            </a:endParaRPr>
          </a:p>
          <a:p>
            <a:endParaRPr lang="en-US" dirty="0"/>
          </a:p>
        </p:txBody>
      </p:sp>
    </p:spTree>
    <p:extLst>
      <p:ext uri="{BB962C8B-B14F-4D97-AF65-F5344CB8AC3E}">
        <p14:creationId xmlns:p14="http://schemas.microsoft.com/office/powerpoint/2010/main" val="4225204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Novel</a:t>
            </a:r>
            <a:endParaRPr lang="en-US" dirty="0"/>
          </a:p>
        </p:txBody>
      </p:sp>
      <p:sp>
        <p:nvSpPr>
          <p:cNvPr id="3" name="Content Placeholder 2"/>
          <p:cNvSpPr>
            <a:spLocks noGrp="1"/>
          </p:cNvSpPr>
          <p:nvPr>
            <p:ph idx="1"/>
          </p:nvPr>
        </p:nvSpPr>
        <p:spPr/>
        <p:txBody>
          <a:bodyPr>
            <a:normAutofit fontScale="92500"/>
          </a:bodyPr>
          <a:lstStyle/>
          <a:p>
            <a:r>
              <a:rPr lang="en-US" dirty="0" smtClean="0"/>
              <a:t>Details a day in the life of Clarissa Dalloway</a:t>
            </a:r>
          </a:p>
          <a:p>
            <a:r>
              <a:rPr lang="en-US" dirty="0" smtClean="0"/>
              <a:t>Dalloway is a high-society woman living in post-World War I England</a:t>
            </a:r>
          </a:p>
          <a:p>
            <a:r>
              <a:rPr lang="en-US" dirty="0" smtClean="0"/>
              <a:t>Dalloway prepares to host a party</a:t>
            </a:r>
          </a:p>
          <a:p>
            <a:r>
              <a:rPr lang="en-US" dirty="0" smtClean="0"/>
              <a:t>Novel follows stream of consciousness style</a:t>
            </a:r>
          </a:p>
          <a:p>
            <a:r>
              <a:rPr lang="en-US" dirty="0" smtClean="0"/>
              <a:t>Woolf’s most famous novel</a:t>
            </a:r>
          </a:p>
          <a:p>
            <a:r>
              <a:rPr lang="en-US" dirty="0" smtClean="0"/>
              <a:t>Story travels forward and back in time</a:t>
            </a:r>
          </a:p>
          <a:p>
            <a:r>
              <a:rPr lang="en-US" dirty="0" smtClean="0"/>
              <a:t>Published on May 14, 1925</a:t>
            </a:r>
          </a:p>
        </p:txBody>
      </p:sp>
    </p:spTree>
    <p:extLst>
      <p:ext uri="{BB962C8B-B14F-4D97-AF65-F5344CB8AC3E}">
        <p14:creationId xmlns:p14="http://schemas.microsoft.com/office/powerpoint/2010/main" val="2539021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Characters</a:t>
            </a:r>
            <a:endParaRPr lang="en-US" dirty="0"/>
          </a:p>
        </p:txBody>
      </p:sp>
      <p:sp>
        <p:nvSpPr>
          <p:cNvPr id="3" name="Content Placeholder 2"/>
          <p:cNvSpPr>
            <a:spLocks noGrp="1"/>
          </p:cNvSpPr>
          <p:nvPr>
            <p:ph idx="1"/>
          </p:nvPr>
        </p:nvSpPr>
        <p:spPr/>
        <p:txBody>
          <a:bodyPr>
            <a:normAutofit fontScale="92500"/>
          </a:bodyPr>
          <a:lstStyle/>
          <a:p>
            <a:r>
              <a:rPr lang="en-US" dirty="0" err="1" smtClean="0"/>
              <a:t>Septimus</a:t>
            </a:r>
            <a:r>
              <a:rPr lang="en-US" dirty="0" smtClean="0"/>
              <a:t> Warren Smith</a:t>
            </a:r>
            <a:endParaRPr lang="en-US" dirty="0"/>
          </a:p>
          <a:p>
            <a:pPr lvl="1"/>
            <a:r>
              <a:rPr lang="en-US" dirty="0" smtClean="0"/>
              <a:t>World War I veteran suffering from shell shock</a:t>
            </a:r>
          </a:p>
          <a:p>
            <a:r>
              <a:rPr lang="en-US" dirty="0" smtClean="0"/>
              <a:t>Sir William Bradshaw</a:t>
            </a:r>
          </a:p>
          <a:p>
            <a:pPr lvl="1"/>
            <a:r>
              <a:rPr lang="en-US" dirty="0" smtClean="0"/>
              <a:t>Famous psychiatrist to whom </a:t>
            </a:r>
            <a:r>
              <a:rPr lang="en-US" dirty="0" err="1" smtClean="0"/>
              <a:t>Septimus</a:t>
            </a:r>
            <a:r>
              <a:rPr lang="en-US" dirty="0" smtClean="0"/>
              <a:t> is referred</a:t>
            </a:r>
          </a:p>
          <a:p>
            <a:r>
              <a:rPr lang="en-US" dirty="0" err="1" smtClean="0"/>
              <a:t>Lucrezia</a:t>
            </a:r>
            <a:r>
              <a:rPr lang="en-US" dirty="0" smtClean="0"/>
              <a:t> “</a:t>
            </a:r>
            <a:r>
              <a:rPr lang="en-US" dirty="0" err="1" smtClean="0"/>
              <a:t>Rezia</a:t>
            </a:r>
            <a:r>
              <a:rPr lang="en-US" dirty="0" smtClean="0"/>
              <a:t>” Smith</a:t>
            </a:r>
          </a:p>
          <a:p>
            <a:pPr lvl="1"/>
            <a:r>
              <a:rPr lang="en-US" dirty="0" err="1" smtClean="0"/>
              <a:t>Septimus</a:t>
            </a:r>
            <a:r>
              <a:rPr lang="en-US" dirty="0" smtClean="0"/>
              <a:t>’ Italian wife</a:t>
            </a:r>
          </a:p>
          <a:p>
            <a:r>
              <a:rPr lang="en-US" dirty="0" smtClean="0"/>
              <a:t>Sally Seton</a:t>
            </a:r>
          </a:p>
          <a:p>
            <a:pPr lvl="1"/>
            <a:r>
              <a:rPr lang="en-US" dirty="0" smtClean="0"/>
              <a:t>Friend of Dalloway</a:t>
            </a:r>
            <a:endParaRPr lang="en-US" dirty="0"/>
          </a:p>
        </p:txBody>
      </p:sp>
    </p:spTree>
    <p:extLst>
      <p:ext uri="{BB962C8B-B14F-4D97-AF65-F5344CB8AC3E}">
        <p14:creationId xmlns:p14="http://schemas.microsoft.com/office/powerpoint/2010/main" val="1024135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Characters (Cont.)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Richard Dalloway</a:t>
            </a:r>
          </a:p>
          <a:p>
            <a:pPr lvl="1"/>
            <a:r>
              <a:rPr lang="en-US" dirty="0" smtClean="0"/>
              <a:t>Clarissa’s husband</a:t>
            </a:r>
          </a:p>
          <a:p>
            <a:r>
              <a:rPr lang="en-US" dirty="0" smtClean="0"/>
              <a:t>Elizabeth Dalloway</a:t>
            </a:r>
          </a:p>
          <a:p>
            <a:pPr lvl="1"/>
            <a:r>
              <a:rPr lang="en-US" dirty="0" smtClean="0"/>
              <a:t>Clarissa and Richard’s daughter</a:t>
            </a:r>
          </a:p>
          <a:p>
            <a:r>
              <a:rPr lang="en-US" dirty="0" smtClean="0"/>
              <a:t>Peter Walsh</a:t>
            </a:r>
          </a:p>
          <a:p>
            <a:pPr lvl="1"/>
            <a:r>
              <a:rPr lang="en-US" dirty="0" smtClean="0"/>
              <a:t>Old friend of Clarissa’s</a:t>
            </a:r>
          </a:p>
          <a:p>
            <a:r>
              <a:rPr lang="en-US" dirty="0" smtClean="0"/>
              <a:t>Hugh Whitbread</a:t>
            </a:r>
          </a:p>
          <a:p>
            <a:pPr lvl="1"/>
            <a:r>
              <a:rPr lang="en-US" dirty="0" smtClean="0"/>
              <a:t>Pompous friend of Clarissa’s</a:t>
            </a:r>
          </a:p>
          <a:p>
            <a:r>
              <a:rPr lang="en-US" dirty="0" smtClean="0"/>
              <a:t>Miss </a:t>
            </a:r>
            <a:r>
              <a:rPr lang="en-US" dirty="0" err="1" smtClean="0"/>
              <a:t>Kilman</a:t>
            </a:r>
            <a:endParaRPr lang="en-US" dirty="0" smtClean="0"/>
          </a:p>
          <a:p>
            <a:pPr lvl="1"/>
            <a:r>
              <a:rPr lang="en-US" dirty="0" smtClean="0"/>
              <a:t>Elizabeth’s schoolmistress; dislikes Clarissa but loves Elizabeth</a:t>
            </a:r>
            <a:endParaRPr lang="en-US" dirty="0"/>
          </a:p>
        </p:txBody>
      </p:sp>
    </p:spTree>
    <p:extLst>
      <p:ext uri="{BB962C8B-B14F-4D97-AF65-F5344CB8AC3E}">
        <p14:creationId xmlns:p14="http://schemas.microsoft.com/office/powerpoint/2010/main" val="3210633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in the Novel</a:t>
            </a:r>
            <a:endParaRPr lang="en-US" dirty="0"/>
          </a:p>
        </p:txBody>
      </p:sp>
      <p:sp>
        <p:nvSpPr>
          <p:cNvPr id="3" name="Content Placeholder 2"/>
          <p:cNvSpPr>
            <a:spLocks noGrp="1"/>
          </p:cNvSpPr>
          <p:nvPr>
            <p:ph idx="1"/>
          </p:nvPr>
        </p:nvSpPr>
        <p:spPr/>
        <p:txBody>
          <a:bodyPr/>
          <a:lstStyle/>
          <a:p>
            <a:pPr>
              <a:lnSpc>
                <a:spcPct val="90000"/>
              </a:lnSpc>
              <a:defRPr/>
            </a:pPr>
            <a:r>
              <a:rPr lang="en-US" altLang="zh-TW" b="1" dirty="0"/>
              <a:t>The </a:t>
            </a:r>
            <a:r>
              <a:rPr lang="en-US" altLang="zh-TW" b="1" dirty="0" smtClean="0"/>
              <a:t>Sea </a:t>
            </a:r>
            <a:r>
              <a:rPr lang="en-US" altLang="zh-TW" b="1" dirty="0"/>
              <a:t>as </a:t>
            </a:r>
            <a:r>
              <a:rPr lang="en-US" altLang="zh-TW" b="1" dirty="0" smtClean="0"/>
              <a:t>Symbolic </a:t>
            </a:r>
            <a:r>
              <a:rPr lang="en-US" altLang="zh-TW" b="1" dirty="0"/>
              <a:t>of </a:t>
            </a:r>
            <a:r>
              <a:rPr lang="en-US" altLang="zh-TW" b="1" dirty="0" smtClean="0"/>
              <a:t>Life</a:t>
            </a:r>
            <a:r>
              <a:rPr lang="en-US" altLang="zh-TW" b="1" dirty="0"/>
              <a:t>:</a:t>
            </a:r>
            <a:r>
              <a:rPr lang="en-US" altLang="zh-TW" dirty="0"/>
              <a:t> The ebb and flow of life. </a:t>
            </a:r>
          </a:p>
          <a:p>
            <a:pPr>
              <a:lnSpc>
                <a:spcPct val="90000"/>
              </a:lnSpc>
              <a:defRPr/>
            </a:pPr>
            <a:r>
              <a:rPr lang="en-US" altLang="zh-TW" b="1" dirty="0"/>
              <a:t>Doubling:</a:t>
            </a:r>
            <a:r>
              <a:rPr lang="en-US" altLang="zh-TW" dirty="0"/>
              <a:t> Many critics describe </a:t>
            </a:r>
            <a:r>
              <a:rPr lang="en-US" altLang="zh-TW" dirty="0" err="1"/>
              <a:t>Septimus</a:t>
            </a:r>
            <a:r>
              <a:rPr lang="en-US" altLang="zh-TW" dirty="0"/>
              <a:t> as Clarissa's doppelganger, the alternate persona, the darker, more internal personality compared to Clarissa's very social and singular outlook. The doubling portrays the polarity of the self and exposes the positive-negative relationship inherent in humanity. </a:t>
            </a:r>
            <a:endParaRPr lang="zh-TW" altLang="en-US" dirty="0"/>
          </a:p>
          <a:p>
            <a:endParaRPr lang="en-US" dirty="0"/>
          </a:p>
        </p:txBody>
      </p:sp>
    </p:spTree>
    <p:extLst>
      <p:ext uri="{BB962C8B-B14F-4D97-AF65-F5344CB8AC3E}">
        <p14:creationId xmlns:p14="http://schemas.microsoft.com/office/powerpoint/2010/main" val="2243286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in the Novel (Cont.)</a:t>
            </a:r>
            <a:endParaRPr lang="en-US" dirty="0"/>
          </a:p>
        </p:txBody>
      </p:sp>
      <p:sp>
        <p:nvSpPr>
          <p:cNvPr id="3" name="Content Placeholder 2"/>
          <p:cNvSpPr>
            <a:spLocks noGrp="1"/>
          </p:cNvSpPr>
          <p:nvPr>
            <p:ph idx="1"/>
          </p:nvPr>
        </p:nvSpPr>
        <p:spPr/>
        <p:txBody>
          <a:bodyPr/>
          <a:lstStyle/>
          <a:p>
            <a:r>
              <a:rPr lang="en-US" b="1" dirty="0" smtClean="0"/>
              <a:t>The Intersection of Time and Timelessness: </a:t>
            </a:r>
            <a:r>
              <a:rPr lang="en-US" altLang="zh-TW" dirty="0" smtClean="0"/>
              <a:t>Woolf </a:t>
            </a:r>
            <a:r>
              <a:rPr lang="en-US" altLang="zh-TW" dirty="0"/>
              <a:t>creates a new novelistic structure in Mrs. Dalloway wherein her prose has blurred the distinction between dream and reality, between the past and present. </a:t>
            </a:r>
            <a:endParaRPr lang="zh-TW" altLang="en-US" dirty="0"/>
          </a:p>
          <a:p>
            <a:r>
              <a:rPr lang="en-US" b="1" dirty="0" smtClean="0"/>
              <a:t>Mental Health: </a:t>
            </a:r>
            <a:r>
              <a:rPr lang="en-US" altLang="zh-TW" dirty="0"/>
              <a:t>a study of insanity and suicide; life and death </a:t>
            </a:r>
          </a:p>
          <a:p>
            <a:endParaRPr lang="en-US" dirty="0"/>
          </a:p>
        </p:txBody>
      </p:sp>
    </p:spTree>
    <p:extLst>
      <p:ext uri="{BB962C8B-B14F-4D97-AF65-F5344CB8AC3E}">
        <p14:creationId xmlns:p14="http://schemas.microsoft.com/office/powerpoint/2010/main" val="475162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Themes in the Novel (Cont.)</a:t>
            </a:r>
          </a:p>
        </p:txBody>
      </p:sp>
      <p:sp>
        <p:nvSpPr>
          <p:cNvPr id="3" name="Content Placeholder 2"/>
          <p:cNvSpPr>
            <a:spLocks noGrp="1"/>
          </p:cNvSpPr>
          <p:nvPr>
            <p:ph idx="1"/>
          </p:nvPr>
        </p:nvSpPr>
        <p:spPr/>
        <p:txBody>
          <a:bodyPr>
            <a:normAutofit fontScale="92500" lnSpcReduction="20000"/>
          </a:bodyPr>
          <a:lstStyle/>
          <a:p>
            <a:r>
              <a:rPr lang="en-US" altLang="zh-TW" b="1" dirty="0" smtClean="0"/>
              <a:t>Artificiality of Life: </a:t>
            </a:r>
            <a:r>
              <a:rPr lang="en-US" altLang="zh-TW" dirty="0" smtClean="0"/>
              <a:t>Woolf </a:t>
            </a:r>
            <a:r>
              <a:rPr lang="en-US" altLang="zh-TW" dirty="0"/>
              <a:t>also strived to illustrate the vain artificiality of Clarissa's life and her involvement in it. S</a:t>
            </a:r>
            <a:r>
              <a:rPr lang="en-US" altLang="zh-TW" dirty="0" smtClean="0"/>
              <a:t>he </a:t>
            </a:r>
            <a:r>
              <a:rPr lang="en-US" altLang="zh-TW" dirty="0"/>
              <a:t>is </a:t>
            </a:r>
            <a:r>
              <a:rPr lang="en-US" altLang="zh-TW" dirty="0" smtClean="0"/>
              <a:t>a </a:t>
            </a:r>
            <a:r>
              <a:rPr lang="en-US" altLang="zh-TW" dirty="0"/>
              <a:t>woman for whom a party is her greatest offering to society. The thread of the Prime Minister throughout, the near fulfilling of Peter's prophecy concerning Clarissa's role, and the characters of the doctors, Hugh Whitbread, and Lady </a:t>
            </a:r>
            <a:r>
              <a:rPr lang="en-US" altLang="zh-TW" dirty="0" err="1"/>
              <a:t>Bruton</a:t>
            </a:r>
            <a:r>
              <a:rPr lang="en-US" altLang="zh-TW" dirty="0"/>
              <a:t> as compared to the tragically mishandled plight of </a:t>
            </a:r>
            <a:r>
              <a:rPr lang="en-US" altLang="zh-TW" dirty="0" err="1"/>
              <a:t>Septimus</a:t>
            </a:r>
            <a:r>
              <a:rPr lang="en-US" altLang="zh-TW" dirty="0"/>
              <a:t>, throw a critical light upon the social circle examined by Woolf. </a:t>
            </a:r>
            <a:endParaRPr lang="zh-TW" altLang="en-US" dirty="0"/>
          </a:p>
          <a:p>
            <a:endParaRPr lang="en-US" dirty="0"/>
          </a:p>
        </p:txBody>
      </p:sp>
    </p:spTree>
    <p:extLst>
      <p:ext uri="{BB962C8B-B14F-4D97-AF65-F5344CB8AC3E}">
        <p14:creationId xmlns:p14="http://schemas.microsoft.com/office/powerpoint/2010/main" val="2360037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Themes in the Novel (Cont.)</a:t>
            </a:r>
          </a:p>
        </p:txBody>
      </p:sp>
      <p:sp>
        <p:nvSpPr>
          <p:cNvPr id="3" name="Content Placeholder 2"/>
          <p:cNvSpPr>
            <a:spLocks noGrp="1"/>
          </p:cNvSpPr>
          <p:nvPr>
            <p:ph idx="1"/>
          </p:nvPr>
        </p:nvSpPr>
        <p:spPr/>
        <p:txBody>
          <a:bodyPr/>
          <a:lstStyle/>
          <a:p>
            <a:r>
              <a:rPr lang="en-US" altLang="zh-TW" b="1" dirty="0" smtClean="0">
                <a:latin typeface="+mj-lt"/>
              </a:rPr>
              <a:t>Uncertainty of Life of Isolation: </a:t>
            </a:r>
            <a:r>
              <a:rPr lang="en-US" altLang="zh-TW" dirty="0" smtClean="0">
                <a:latin typeface="+mj-lt"/>
              </a:rPr>
              <a:t>Life </a:t>
            </a:r>
            <a:r>
              <a:rPr lang="en-US" altLang="zh-TW" dirty="0">
                <a:latin typeface="+mj-lt"/>
              </a:rPr>
              <a:t>suddenly seems meaningless to both </a:t>
            </a:r>
            <a:r>
              <a:rPr lang="en-US" altLang="zh-TW" dirty="0" err="1">
                <a:latin typeface="+mj-lt"/>
              </a:rPr>
              <a:t>Septimus</a:t>
            </a:r>
            <a:r>
              <a:rPr lang="en-US" altLang="zh-TW" dirty="0">
                <a:latin typeface="+mj-lt"/>
              </a:rPr>
              <a:t> and Mrs. Dalloway. They are alone; the people who love them are alone. They exist in a place apart, though really the same, as the rest of the people of London. They are outsiders. </a:t>
            </a:r>
            <a:endParaRPr lang="zh-TW" altLang="en-US" dirty="0">
              <a:latin typeface="+mj-lt"/>
            </a:endParaRPr>
          </a:p>
          <a:p>
            <a:endParaRPr lang="en-US" dirty="0"/>
          </a:p>
        </p:txBody>
      </p:sp>
    </p:spTree>
    <p:extLst>
      <p:ext uri="{BB962C8B-B14F-4D97-AF65-F5344CB8AC3E}">
        <p14:creationId xmlns:p14="http://schemas.microsoft.com/office/powerpoint/2010/main" val="1967673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a:t>
            </a:r>
            <a:endParaRPr lang="en-US" dirty="0"/>
          </a:p>
        </p:txBody>
      </p:sp>
      <p:sp>
        <p:nvSpPr>
          <p:cNvPr id="3" name="Content Placeholder 2"/>
          <p:cNvSpPr>
            <a:spLocks noGrp="1"/>
          </p:cNvSpPr>
          <p:nvPr>
            <p:ph idx="1"/>
          </p:nvPr>
        </p:nvSpPr>
        <p:spPr/>
        <p:txBody>
          <a:bodyPr/>
          <a:lstStyle/>
          <a:p>
            <a:r>
              <a:rPr lang="en-US" dirty="0" smtClean="0"/>
              <a:t>Analyze the following famous quote from Virginia Woolf</a:t>
            </a:r>
          </a:p>
          <a:p>
            <a:pPr lvl="1"/>
            <a:r>
              <a:rPr lang="en-US" dirty="0" smtClean="0"/>
              <a:t>“A woman must have money and a room of her own if she is </a:t>
            </a:r>
            <a:r>
              <a:rPr lang="en-US" smtClean="0"/>
              <a:t>to write fiction.”</a:t>
            </a:r>
            <a:endParaRPr lang="en-US"/>
          </a:p>
        </p:txBody>
      </p:sp>
    </p:spTree>
    <p:extLst>
      <p:ext uri="{BB962C8B-B14F-4D97-AF65-F5344CB8AC3E}">
        <p14:creationId xmlns:p14="http://schemas.microsoft.com/office/powerpoint/2010/main" val="3914234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a:t>
            </a:r>
            <a:endParaRPr lang="en-US" dirty="0"/>
          </a:p>
        </p:txBody>
      </p:sp>
      <p:sp>
        <p:nvSpPr>
          <p:cNvPr id="3" name="Content Placeholder 2"/>
          <p:cNvSpPr>
            <a:spLocks noGrp="1"/>
          </p:cNvSpPr>
          <p:nvPr>
            <p:ph idx="1"/>
          </p:nvPr>
        </p:nvSpPr>
        <p:spPr/>
        <p:txBody>
          <a:bodyPr>
            <a:normAutofit/>
          </a:bodyPr>
          <a:lstStyle/>
          <a:p>
            <a:r>
              <a:rPr lang="en-US" dirty="0" err="1" smtClean="0"/>
              <a:t>Virgina</a:t>
            </a:r>
            <a:r>
              <a:rPr lang="en-US" dirty="0" smtClean="0"/>
              <a:t> Woolf</a:t>
            </a:r>
          </a:p>
          <a:p>
            <a:pPr lvl="1"/>
            <a:r>
              <a:rPr lang="en-US" dirty="0" smtClean="0"/>
              <a:t>Born Adeline Virginia Stephen</a:t>
            </a:r>
          </a:p>
          <a:p>
            <a:pPr lvl="1"/>
            <a:r>
              <a:rPr lang="en-US" dirty="0" smtClean="0"/>
              <a:t>Born on January 25, 1882</a:t>
            </a:r>
          </a:p>
          <a:p>
            <a:pPr lvl="1"/>
            <a:r>
              <a:rPr lang="en-US" dirty="0" smtClean="0"/>
              <a:t>Parents were both widowed</a:t>
            </a:r>
          </a:p>
          <a:p>
            <a:pPr lvl="2"/>
            <a:r>
              <a:rPr lang="en-US" dirty="0" smtClean="0"/>
              <a:t>Father – Leslie Stephen</a:t>
            </a:r>
          </a:p>
          <a:p>
            <a:pPr lvl="3"/>
            <a:r>
              <a:rPr lang="en-US" dirty="0" smtClean="0"/>
              <a:t>Historian, Author, Critic, Mountaineer</a:t>
            </a:r>
          </a:p>
          <a:p>
            <a:pPr lvl="2"/>
            <a:r>
              <a:rPr lang="en-US" dirty="0" smtClean="0"/>
              <a:t>Mother – Julia </a:t>
            </a:r>
            <a:r>
              <a:rPr lang="en-US" dirty="0" err="1" smtClean="0"/>
              <a:t>Prinsep</a:t>
            </a:r>
            <a:r>
              <a:rPr lang="en-US" dirty="0" smtClean="0"/>
              <a:t> Duckworth Stephen</a:t>
            </a:r>
          </a:p>
          <a:p>
            <a:pPr lvl="3"/>
            <a:r>
              <a:rPr lang="en-US" dirty="0" smtClean="0"/>
              <a:t>Served as a model for Pre-Raphaelite painters</a:t>
            </a:r>
          </a:p>
          <a:p>
            <a:pPr lvl="1"/>
            <a:r>
              <a:rPr lang="en-US" dirty="0" smtClean="0"/>
              <a:t>Woolf suffered from mental illness</a:t>
            </a:r>
          </a:p>
          <a:p>
            <a:pPr lvl="1"/>
            <a:endParaRPr lang="en-US" dirty="0"/>
          </a:p>
        </p:txBody>
      </p:sp>
    </p:spTree>
    <p:extLst>
      <p:ext uri="{BB962C8B-B14F-4D97-AF65-F5344CB8AC3E}">
        <p14:creationId xmlns:p14="http://schemas.microsoft.com/office/powerpoint/2010/main" val="3573632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 (Cont.)</a:t>
            </a:r>
            <a:endParaRPr lang="en-US" dirty="0"/>
          </a:p>
        </p:txBody>
      </p:sp>
      <p:sp>
        <p:nvSpPr>
          <p:cNvPr id="3" name="Content Placeholder 2"/>
          <p:cNvSpPr>
            <a:spLocks noGrp="1"/>
          </p:cNvSpPr>
          <p:nvPr>
            <p:ph idx="1"/>
          </p:nvPr>
        </p:nvSpPr>
        <p:spPr/>
        <p:txBody>
          <a:bodyPr>
            <a:normAutofit lnSpcReduction="10000"/>
          </a:bodyPr>
          <a:lstStyle/>
          <a:p>
            <a:r>
              <a:rPr lang="en-US" dirty="0" smtClean="0"/>
              <a:t>Household contained children from three marriages</a:t>
            </a:r>
          </a:p>
          <a:p>
            <a:r>
              <a:rPr lang="en-US" dirty="0" smtClean="0"/>
              <a:t>1895 – Mother Julia died</a:t>
            </a:r>
          </a:p>
          <a:p>
            <a:r>
              <a:rPr lang="en-US" dirty="0" smtClean="0"/>
              <a:t>1897 – Half-sister Stella died</a:t>
            </a:r>
          </a:p>
          <a:p>
            <a:r>
              <a:rPr lang="en-US" dirty="0" smtClean="0"/>
              <a:t>These two deaths led to one of many nervous breakdowns for Woolf</a:t>
            </a:r>
          </a:p>
          <a:p>
            <a:r>
              <a:rPr lang="en-US" dirty="0" smtClean="0"/>
              <a:t>1904 – Father Leslie died</a:t>
            </a:r>
          </a:p>
          <a:p>
            <a:r>
              <a:rPr lang="en-US" dirty="0" smtClean="0"/>
              <a:t>Woolf suffered another breakdown and was institutionalized</a:t>
            </a:r>
          </a:p>
          <a:p>
            <a:endParaRPr lang="en-US" dirty="0"/>
          </a:p>
        </p:txBody>
      </p:sp>
    </p:spTree>
    <p:extLst>
      <p:ext uri="{BB962C8B-B14F-4D97-AF65-F5344CB8AC3E}">
        <p14:creationId xmlns:p14="http://schemas.microsoft.com/office/powerpoint/2010/main" val="957997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 (Cont.)</a:t>
            </a:r>
            <a:endParaRPr lang="en-US" dirty="0"/>
          </a:p>
        </p:txBody>
      </p:sp>
      <p:sp>
        <p:nvSpPr>
          <p:cNvPr id="3" name="Content Placeholder 2"/>
          <p:cNvSpPr>
            <a:spLocks noGrp="1"/>
          </p:cNvSpPr>
          <p:nvPr>
            <p:ph idx="1"/>
          </p:nvPr>
        </p:nvSpPr>
        <p:spPr/>
        <p:txBody>
          <a:bodyPr>
            <a:normAutofit fontScale="92500"/>
          </a:bodyPr>
          <a:lstStyle/>
          <a:p>
            <a:r>
              <a:rPr lang="en-US" dirty="0" smtClean="0"/>
              <a:t>1904 – Bloomsbury Group formed</a:t>
            </a:r>
          </a:p>
          <a:p>
            <a:pPr lvl="1"/>
            <a:r>
              <a:rPr lang="en-US" dirty="0" smtClean="0"/>
              <a:t>Intellectual circle of writers and artists</a:t>
            </a:r>
          </a:p>
          <a:p>
            <a:pPr lvl="1"/>
            <a:r>
              <a:rPr lang="en-US" dirty="0" smtClean="0"/>
              <a:t>Lytton Strachey, Clive Bell, Rupert Brooke, Saxon Sydney-Turner, Duncan Grant, Leonard Woolf, John Maynard Keynes, David Garnett, Roger Fry</a:t>
            </a:r>
          </a:p>
          <a:p>
            <a:r>
              <a:rPr lang="en-US" dirty="0" smtClean="0"/>
              <a:t>1912 – Virginia married Leonard Woolf</a:t>
            </a:r>
          </a:p>
          <a:p>
            <a:r>
              <a:rPr lang="en-US" dirty="0" smtClean="0"/>
              <a:t>1913 – Woolf suffered third serious breakdown</a:t>
            </a:r>
          </a:p>
          <a:p>
            <a:r>
              <a:rPr lang="en-US" dirty="0"/>
              <a:t>1913 – First novel </a:t>
            </a:r>
            <a:r>
              <a:rPr lang="en-US" dirty="0" smtClean="0"/>
              <a:t>finished (published in 1915) – </a:t>
            </a:r>
            <a:r>
              <a:rPr lang="en-US" i="1" dirty="0"/>
              <a:t>The Voyage </a:t>
            </a:r>
            <a:r>
              <a:rPr lang="en-US" i="1" dirty="0" smtClean="0"/>
              <a:t>Out</a:t>
            </a:r>
            <a:endParaRPr lang="en-US" i="1" dirty="0"/>
          </a:p>
        </p:txBody>
      </p:sp>
    </p:spTree>
    <p:extLst>
      <p:ext uri="{BB962C8B-B14F-4D97-AF65-F5344CB8AC3E}">
        <p14:creationId xmlns:p14="http://schemas.microsoft.com/office/powerpoint/2010/main" val="2419447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 (Cont.)</a:t>
            </a:r>
            <a:endParaRPr lang="en-US" dirty="0"/>
          </a:p>
        </p:txBody>
      </p:sp>
      <p:sp>
        <p:nvSpPr>
          <p:cNvPr id="3" name="Content Placeholder 2"/>
          <p:cNvSpPr>
            <a:spLocks noGrp="1"/>
          </p:cNvSpPr>
          <p:nvPr>
            <p:ph idx="1"/>
          </p:nvPr>
        </p:nvSpPr>
        <p:spPr/>
        <p:txBody>
          <a:bodyPr/>
          <a:lstStyle/>
          <a:p>
            <a:r>
              <a:rPr lang="en-US" dirty="0" smtClean="0"/>
              <a:t>Woolf died on March 28, 1941</a:t>
            </a:r>
          </a:p>
          <a:p>
            <a:pPr lvl="1"/>
            <a:r>
              <a:rPr lang="en-US" dirty="0" smtClean="0"/>
              <a:t>Had been in a depressed state due to several factors: onset of World War II, destruction of home in the Blitz, poor reception to biography of friend Roger Fry</a:t>
            </a:r>
          </a:p>
          <a:p>
            <a:pPr lvl="1"/>
            <a:r>
              <a:rPr lang="en-US" dirty="0" smtClean="0"/>
              <a:t>Put on her overcoat, filled pockets with stones, walked into River </a:t>
            </a:r>
            <a:r>
              <a:rPr lang="en-US" dirty="0" err="1" smtClean="0"/>
              <a:t>Ouse</a:t>
            </a:r>
            <a:r>
              <a:rPr lang="en-US" dirty="0" smtClean="0"/>
              <a:t> near her home, and drowned herself</a:t>
            </a:r>
          </a:p>
        </p:txBody>
      </p:sp>
    </p:spTree>
    <p:extLst>
      <p:ext uri="{BB962C8B-B14F-4D97-AF65-F5344CB8AC3E}">
        <p14:creationId xmlns:p14="http://schemas.microsoft.com/office/powerpoint/2010/main" val="3210618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Woolf’s Final Note</a:t>
            </a:r>
            <a:endParaRPr lang="en-US" dirty="0"/>
          </a:p>
        </p:txBody>
      </p:sp>
      <p:sp>
        <p:nvSpPr>
          <p:cNvPr id="3" name="Content Placeholder 2"/>
          <p:cNvSpPr>
            <a:spLocks noGrp="1"/>
          </p:cNvSpPr>
          <p:nvPr>
            <p:ph idx="1"/>
          </p:nvPr>
        </p:nvSpPr>
        <p:spPr/>
        <p:txBody>
          <a:bodyPr>
            <a:normAutofit fontScale="62500" lnSpcReduction="20000"/>
          </a:bodyPr>
          <a:lstStyle/>
          <a:p>
            <a:pPr marL="68580" indent="0">
              <a:buNone/>
            </a:pPr>
            <a:r>
              <a:rPr lang="en-US" dirty="0"/>
              <a:t>Dearest,</a:t>
            </a:r>
          </a:p>
          <a:p>
            <a:pPr marL="68580" indent="0">
              <a:buNone/>
            </a:pPr>
            <a:r>
              <a:rPr lang="en-US" dirty="0"/>
              <a:t>I feel certain I am going mad again. I feel we can’t go through another of those terrible times. And I shan’t recover this time. I begin to hear voices, and I can’t concentrate. So I am doing what seems the best thing to do. You have given me the greatest possible happiness. You have been in every way all that anyone could be. I don’t think two people could have been happier till this terrible disease came. I can’t fight any longer. I know that I am spoiling your life, that without me you could work. And you will I know. You see I can’t even write this properly. I can’t read. What I want to say is I owe all the happiness of my life to you. You have been entirely patient with me and incredibly good. I want to say that – everybody knows it. If anybody could have saved me it would have been you. Everything has gone from me but the certainty of your goodness. I can’t go on spoiling your life any </a:t>
            </a:r>
            <a:r>
              <a:rPr lang="en-US" dirty="0" smtClean="0"/>
              <a:t>longer.</a:t>
            </a:r>
            <a:r>
              <a:rPr lang="en-US" dirty="0"/>
              <a:t> </a:t>
            </a:r>
            <a:r>
              <a:rPr lang="en-US" dirty="0" smtClean="0"/>
              <a:t>I </a:t>
            </a:r>
            <a:r>
              <a:rPr lang="en-US" dirty="0"/>
              <a:t>don’t think two people could have been happier than we have been</a:t>
            </a:r>
            <a:r>
              <a:rPr lang="en-US" dirty="0" smtClean="0"/>
              <a:t>. V.</a:t>
            </a:r>
            <a:endParaRPr lang="en-US" dirty="0"/>
          </a:p>
          <a:p>
            <a:pPr marL="68580" indent="0">
              <a:buNone/>
            </a:pPr>
            <a:endParaRPr lang="en-US" dirty="0"/>
          </a:p>
        </p:txBody>
      </p:sp>
    </p:spTree>
    <p:extLst>
      <p:ext uri="{BB962C8B-B14F-4D97-AF65-F5344CB8AC3E}">
        <p14:creationId xmlns:p14="http://schemas.microsoft.com/office/powerpoint/2010/main" val="357018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Novels by Woolf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1915 – </a:t>
            </a:r>
            <a:r>
              <a:rPr lang="en-US" i="1" dirty="0" smtClean="0"/>
              <a:t>The Voyage Out</a:t>
            </a:r>
          </a:p>
          <a:p>
            <a:r>
              <a:rPr lang="en-US" dirty="0" smtClean="0"/>
              <a:t>1919 – </a:t>
            </a:r>
            <a:r>
              <a:rPr lang="en-US" i="1" dirty="0" smtClean="0"/>
              <a:t>Night and Day</a:t>
            </a:r>
          </a:p>
          <a:p>
            <a:r>
              <a:rPr lang="en-US" dirty="0" smtClean="0"/>
              <a:t>1922 – </a:t>
            </a:r>
            <a:r>
              <a:rPr lang="en-US" i="1" dirty="0" smtClean="0"/>
              <a:t>Jacob’s Room</a:t>
            </a:r>
          </a:p>
          <a:p>
            <a:r>
              <a:rPr lang="en-US" dirty="0" smtClean="0"/>
              <a:t>1925 – </a:t>
            </a:r>
            <a:r>
              <a:rPr lang="en-US" i="1" dirty="0" smtClean="0"/>
              <a:t>Mrs. Dalloway</a:t>
            </a:r>
          </a:p>
          <a:p>
            <a:r>
              <a:rPr lang="en-US" dirty="0" smtClean="0"/>
              <a:t>1927 – </a:t>
            </a:r>
            <a:r>
              <a:rPr lang="en-US" i="1" dirty="0" smtClean="0"/>
              <a:t>To the Lighthouse</a:t>
            </a:r>
          </a:p>
          <a:p>
            <a:r>
              <a:rPr lang="en-US" dirty="0" smtClean="0"/>
              <a:t>1928 – </a:t>
            </a:r>
            <a:r>
              <a:rPr lang="en-US" i="1" dirty="0" smtClean="0"/>
              <a:t>Orlando</a:t>
            </a:r>
          </a:p>
          <a:p>
            <a:r>
              <a:rPr lang="en-US" dirty="0" smtClean="0"/>
              <a:t>1931 – </a:t>
            </a:r>
            <a:r>
              <a:rPr lang="en-US" i="1" dirty="0" smtClean="0"/>
              <a:t>The Waves</a:t>
            </a:r>
          </a:p>
          <a:p>
            <a:r>
              <a:rPr lang="en-US" dirty="0" smtClean="0"/>
              <a:t>1937 – </a:t>
            </a:r>
            <a:r>
              <a:rPr lang="en-US" i="1" dirty="0" smtClean="0"/>
              <a:t>The Years</a:t>
            </a:r>
          </a:p>
          <a:p>
            <a:r>
              <a:rPr lang="en-US" dirty="0" smtClean="0"/>
              <a:t>1941 – </a:t>
            </a:r>
            <a:r>
              <a:rPr lang="en-US" i="1" dirty="0" smtClean="0"/>
              <a:t>Between the Acts </a:t>
            </a:r>
            <a:endParaRPr lang="en-US" i="1" dirty="0"/>
          </a:p>
        </p:txBody>
      </p:sp>
    </p:spTree>
    <p:extLst>
      <p:ext uri="{BB962C8B-B14F-4D97-AF65-F5344CB8AC3E}">
        <p14:creationId xmlns:p14="http://schemas.microsoft.com/office/powerpoint/2010/main" val="46168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Woolf’s Writing Style</a:t>
            </a:r>
            <a:endParaRPr lang="en-US" dirty="0"/>
          </a:p>
        </p:txBody>
      </p:sp>
      <p:sp>
        <p:nvSpPr>
          <p:cNvPr id="3" name="Content Placeholder 2"/>
          <p:cNvSpPr>
            <a:spLocks noGrp="1"/>
          </p:cNvSpPr>
          <p:nvPr>
            <p:ph idx="1"/>
          </p:nvPr>
        </p:nvSpPr>
        <p:spPr/>
        <p:txBody>
          <a:bodyPr/>
          <a:lstStyle/>
          <a:p>
            <a:r>
              <a:rPr lang="en-US" altLang="zh-TW" dirty="0" smtClean="0"/>
              <a:t>Woolf rebelled </a:t>
            </a:r>
            <a:r>
              <a:rPr lang="en-US" altLang="zh-TW" dirty="0"/>
              <a:t>against what she called the </a:t>
            </a:r>
            <a:r>
              <a:rPr lang="en-US" altLang="zh-TW" dirty="0">
                <a:latin typeface="Times New Roman"/>
              </a:rPr>
              <a:t>“</a:t>
            </a:r>
            <a:r>
              <a:rPr lang="en-US" altLang="zh-TW" dirty="0"/>
              <a:t>materialism</a:t>
            </a:r>
            <a:r>
              <a:rPr lang="en-US" altLang="zh-TW" dirty="0">
                <a:latin typeface="Times New Roman"/>
              </a:rPr>
              <a:t>”</a:t>
            </a:r>
            <a:r>
              <a:rPr lang="en-US" altLang="zh-TW" dirty="0"/>
              <a:t> novelists and sought a more delicate rendering of those aspects of consciousness in which she felt that the truth of human experience really </a:t>
            </a:r>
            <a:r>
              <a:rPr lang="en-US" altLang="zh-TW" dirty="0" smtClean="0"/>
              <a:t>lie.  </a:t>
            </a:r>
            <a:r>
              <a:rPr lang="en-US" altLang="zh-TW" dirty="0"/>
              <a:t>After two novels, </a:t>
            </a:r>
            <a:r>
              <a:rPr lang="en-US" altLang="zh-TW" i="1" dirty="0"/>
              <a:t>The Voyage Out</a:t>
            </a:r>
            <a:r>
              <a:rPr lang="en-US" altLang="zh-TW" dirty="0"/>
              <a:t> and </a:t>
            </a:r>
            <a:r>
              <a:rPr lang="en-US" altLang="zh-TW" i="1" dirty="0"/>
              <a:t>Night and Day</a:t>
            </a:r>
            <a:r>
              <a:rPr lang="en-US" altLang="zh-TW" dirty="0"/>
              <a:t>, cast in traditional form, she developed her own style. </a:t>
            </a:r>
            <a:endParaRPr lang="zh-TW" altLang="en-US" dirty="0"/>
          </a:p>
          <a:p>
            <a:endParaRPr lang="en-US" dirty="0"/>
          </a:p>
        </p:txBody>
      </p:sp>
    </p:spTree>
    <p:extLst>
      <p:ext uri="{BB962C8B-B14F-4D97-AF65-F5344CB8AC3E}">
        <p14:creationId xmlns:p14="http://schemas.microsoft.com/office/powerpoint/2010/main" val="3467229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Woolf’s Writing Style (Cont.)</a:t>
            </a:r>
            <a:endParaRPr lang="en-US" dirty="0"/>
          </a:p>
        </p:txBody>
      </p:sp>
      <p:sp>
        <p:nvSpPr>
          <p:cNvPr id="3" name="Content Placeholder 2"/>
          <p:cNvSpPr>
            <a:spLocks noGrp="1"/>
          </p:cNvSpPr>
          <p:nvPr>
            <p:ph idx="1"/>
          </p:nvPr>
        </p:nvSpPr>
        <p:spPr/>
        <p:txBody>
          <a:bodyPr>
            <a:normAutofit fontScale="85000" lnSpcReduction="10000"/>
          </a:bodyPr>
          <a:lstStyle/>
          <a:p>
            <a:r>
              <a:rPr lang="en-US" altLang="zh-TW" dirty="0"/>
              <a:t>These technical experiments helped revolutionize fictional technique and perfected a form of </a:t>
            </a:r>
            <a:r>
              <a:rPr lang="en-US" altLang="zh-TW" b="1" dirty="0"/>
              <a:t>interior monologue</a:t>
            </a:r>
            <a:r>
              <a:rPr lang="en-US" altLang="zh-TW" dirty="0"/>
              <a:t> in her novels.  The publication of </a:t>
            </a:r>
            <a:r>
              <a:rPr lang="en-US" altLang="zh-TW" i="1" dirty="0"/>
              <a:t>To </a:t>
            </a:r>
            <a:r>
              <a:rPr lang="en-US" altLang="zh-TW" i="1" dirty="0" smtClean="0"/>
              <a:t>the</a:t>
            </a:r>
            <a:r>
              <a:rPr lang="en-US" altLang="zh-TW" i="1" u="sng" dirty="0" smtClean="0"/>
              <a:t> </a:t>
            </a:r>
            <a:r>
              <a:rPr lang="en-US" altLang="zh-TW" i="1" dirty="0" smtClean="0"/>
              <a:t>Lighthouse</a:t>
            </a:r>
            <a:r>
              <a:rPr lang="en-US" altLang="zh-TW" dirty="0" smtClean="0"/>
              <a:t> </a:t>
            </a:r>
            <a:r>
              <a:rPr lang="en-US" altLang="zh-TW" dirty="0"/>
              <a:t>(1927) and </a:t>
            </a:r>
            <a:r>
              <a:rPr lang="en-US" altLang="zh-TW" i="1" dirty="0"/>
              <a:t>Orlando</a:t>
            </a:r>
            <a:r>
              <a:rPr lang="en-US" altLang="zh-TW" dirty="0"/>
              <a:t> (1929) established </a:t>
            </a:r>
            <a:r>
              <a:rPr lang="en-US" altLang="zh-TW" dirty="0" smtClean="0"/>
              <a:t>Woolf as </a:t>
            </a:r>
            <a:r>
              <a:rPr lang="en-US" altLang="zh-TW" dirty="0"/>
              <a:t>a major novelist. She explores not only subtlety problems of personal identity and personal relationships but also a great deal of social criticism, such as the reflection on the position of women. Her strong support of women</a:t>
            </a:r>
            <a:r>
              <a:rPr lang="en-US" altLang="zh-TW" dirty="0">
                <a:latin typeface="Times New Roman"/>
              </a:rPr>
              <a:t>’</a:t>
            </a:r>
            <a:r>
              <a:rPr lang="en-US" altLang="zh-TW" dirty="0"/>
              <a:t>s rights can be viewed in a series of lectures published as </a:t>
            </a:r>
            <a:r>
              <a:rPr lang="en-US" altLang="zh-TW" i="1" dirty="0"/>
              <a:t>A Room of One</a:t>
            </a:r>
            <a:r>
              <a:rPr lang="en-US" altLang="zh-TW" i="1" dirty="0">
                <a:latin typeface="Times New Roman"/>
              </a:rPr>
              <a:t>’</a:t>
            </a:r>
            <a:r>
              <a:rPr lang="en-US" altLang="zh-TW" i="1" dirty="0"/>
              <a:t>s Own</a:t>
            </a:r>
            <a:r>
              <a:rPr lang="en-US" altLang="zh-TW" dirty="0"/>
              <a:t> (1929) and in a collection essays, </a:t>
            </a:r>
            <a:r>
              <a:rPr lang="en-US" altLang="zh-TW" i="1" dirty="0"/>
              <a:t>Three Guineas</a:t>
            </a:r>
            <a:r>
              <a:rPr lang="en-US" altLang="zh-TW" dirty="0"/>
              <a:t> (1938).</a:t>
            </a:r>
            <a:endParaRPr lang="zh-TW" altLang="en-US" dirty="0"/>
          </a:p>
          <a:p>
            <a:endParaRPr lang="en-US" dirty="0"/>
          </a:p>
        </p:txBody>
      </p:sp>
    </p:spTree>
    <p:extLst>
      <p:ext uri="{BB962C8B-B14F-4D97-AF65-F5344CB8AC3E}">
        <p14:creationId xmlns:p14="http://schemas.microsoft.com/office/powerpoint/2010/main" val="2454433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136</TotalTime>
  <Words>1231</Words>
  <Application>Microsoft Office PowerPoint</Application>
  <PresentationFormat>On-screen Show (4:3)</PresentationFormat>
  <Paragraphs>93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Austin</vt:lpstr>
      <vt:lpstr>Mrs. Dalloway</vt:lpstr>
      <vt:lpstr>About the Author</vt:lpstr>
      <vt:lpstr>About the Author (Cont.)</vt:lpstr>
      <vt:lpstr>About the Author (Cont.)</vt:lpstr>
      <vt:lpstr>About the Author (Cont.)</vt:lpstr>
      <vt:lpstr>Woolf’s Final Note</vt:lpstr>
      <vt:lpstr>Novels by Woolf</vt:lpstr>
      <vt:lpstr>Woolf’s Writing Style</vt:lpstr>
      <vt:lpstr>Woolf’s Writing Style (Cont.)</vt:lpstr>
      <vt:lpstr>Stream of Consciousness</vt:lpstr>
      <vt:lpstr>What is Woolf’s goal?</vt:lpstr>
      <vt:lpstr>About the Novel</vt:lpstr>
      <vt:lpstr>Other Characters</vt:lpstr>
      <vt:lpstr>Other Characters (Cont.)</vt:lpstr>
      <vt:lpstr>Themes in the Novel</vt:lpstr>
      <vt:lpstr>Themes in the Novel (Cont.)</vt:lpstr>
      <vt:lpstr>Themes in the Novel (Cont.)</vt:lpstr>
      <vt:lpstr>Themes in the Novel (Cont.)</vt:lpstr>
      <vt:lpstr>Final thought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Dalloway</dc:title>
  <dc:creator>Van Engen, Jason</dc:creator>
  <cp:lastModifiedBy>Van Engen, Jason</cp:lastModifiedBy>
  <cp:revision>13</cp:revision>
  <dcterms:created xsi:type="dcterms:W3CDTF">2015-09-30T13:35:02Z</dcterms:created>
  <dcterms:modified xsi:type="dcterms:W3CDTF">2015-09-30T20:11:07Z</dcterms:modified>
</cp:coreProperties>
</file>